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431" r:id="rId3"/>
    <p:sldId id="447" r:id="rId4"/>
    <p:sldId id="450" r:id="rId5"/>
    <p:sldId id="451" r:id="rId6"/>
    <p:sldId id="452" r:id="rId7"/>
    <p:sldId id="453" r:id="rId8"/>
    <p:sldId id="485" r:id="rId9"/>
    <p:sldId id="487" r:id="rId10"/>
    <p:sldId id="486" r:id="rId11"/>
    <p:sldId id="455" r:id="rId12"/>
    <p:sldId id="436" r:id="rId13"/>
    <p:sldId id="442" r:id="rId14"/>
    <p:sldId id="443" r:id="rId15"/>
    <p:sldId id="444" r:id="rId16"/>
    <p:sldId id="488" r:id="rId17"/>
    <p:sldId id="424" r:id="rId18"/>
    <p:sldId id="421" r:id="rId19"/>
    <p:sldId id="432" r:id="rId20"/>
    <p:sldId id="433" r:id="rId21"/>
    <p:sldId id="422" r:id="rId22"/>
    <p:sldId id="423" r:id="rId23"/>
    <p:sldId id="426" r:id="rId24"/>
    <p:sldId id="427" r:id="rId25"/>
    <p:sldId id="428" r:id="rId26"/>
    <p:sldId id="429" r:id="rId27"/>
    <p:sldId id="430" r:id="rId28"/>
    <p:sldId id="45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/>
    <p:restoredTop sz="96654"/>
  </p:normalViewPr>
  <p:slideViewPr>
    <p:cSldViewPr snapToGrid="0" snapToObjects="1">
      <p:cViewPr varScale="1">
        <p:scale>
          <a:sx n="128" d="100"/>
          <a:sy n="128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CAEED-5450-EE4D-B412-7C72FD55392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D4152-B4F7-6E48-87AE-D080B5F5F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2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F4AFA-AA78-8247-997C-7B9561F110ED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1DAC8-18C0-9B45-986A-2669BA20399F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2D4D2-8D81-BF4B-AF4C-E705A1FB5E46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9FF71-E25E-694F-A5A7-3C771CA42C19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FAD6E-02AD-1244-AE59-E0A1B32B98B5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AB2AC-9E4E-864F-8F7A-49E837ADFBED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8D95E-0433-3E41-A2B7-DA6DB5BC1DF2}" type="datetime1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00BA3-C81E-754A-8425-9E9DF935F632}" type="datetime1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4E7ED-7451-E547-A1B2-E59F9C64C739}" type="datetime1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884CE-1E4B-6341-A1C4-15650419E6FA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4D19D-ABEE-2F4A-B456-14682B8CC07C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3C5CF7C-57F2-214E-8B3D-31D516F00CF1}" type="datetime1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59C09-7130-3E40-BE71-8FD8881E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1D8F-6F31-6714-0BD1-79A43BDF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Nitriding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FB13C-DF19-2668-BFE2-D1FD62A68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632174" cy="4157663"/>
          </a:xfrm>
        </p:spPr>
        <p:txBody>
          <a:bodyPr/>
          <a:lstStyle/>
          <a:p>
            <a:r>
              <a:rPr lang="en-US" sz="2200" dirty="0" err="1"/>
              <a:t>Hyperstoichiometric</a:t>
            </a:r>
            <a:r>
              <a:rPr lang="en-US" sz="2200" dirty="0"/>
              <a:t> MN containing </a:t>
            </a:r>
            <a:r>
              <a:rPr lang="en-US" sz="2200" dirty="0" err="1"/>
              <a:t>sesquinitride</a:t>
            </a:r>
            <a:r>
              <a:rPr lang="en-US" sz="2200" dirty="0"/>
              <a:t> can cause nitrogen penetration and form a reaction layer at the cladding inner surface</a:t>
            </a:r>
          </a:p>
          <a:p>
            <a:r>
              <a:rPr lang="en-US" sz="2200" dirty="0"/>
              <a:t>Since N/U increases with burnup, more N becomes available with time</a:t>
            </a:r>
          </a:p>
          <a:p>
            <a:r>
              <a:rPr lang="en-US" sz="2200" dirty="0"/>
              <a:t>Oxygen impurities present can convert the fuel into oxide form, freeing nitrogen and allowing for nitriding</a:t>
            </a:r>
          </a:p>
          <a:p>
            <a:r>
              <a:rPr lang="en-US" sz="2200" dirty="0"/>
              <a:t>Excessive nitriding of cladding materials has not been reported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F1F51-7688-0829-E545-D4F37749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7FAB4-208F-8290-4397-B8668473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890" y="2302013"/>
            <a:ext cx="2997200" cy="287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83545-2D03-F123-DC01-266620CBBF83}"/>
              </a:ext>
            </a:extLst>
          </p:cNvPr>
          <p:cNvSpPr txBox="1"/>
          <p:nvPr/>
        </p:nvSpPr>
        <p:spPr>
          <a:xfrm>
            <a:off x="7126356" y="5306247"/>
            <a:ext cx="5072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Helvetica" pitchFamily="2" charset="0"/>
              </a:rPr>
              <a:t>Appearance of clad nitriding of Type 304 stainless steel cladding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0EE3E-32B9-F63F-116D-3A6492A9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40" y="1842504"/>
            <a:ext cx="2857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8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3086-42D1-D146-90E2-D4F14FEC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C42E-05C2-0349-ACFA-DB08C68DBF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Both </a:t>
            </a:r>
            <a:r>
              <a:rPr lang="en-US" sz="2200" dirty="0" err="1"/>
              <a:t>hydrochemical</a:t>
            </a:r>
            <a:r>
              <a:rPr lang="en-US" sz="2200" dirty="0"/>
              <a:t> and pyrochemical processes were proposed for the reprocessing techniques</a:t>
            </a:r>
          </a:p>
          <a:p>
            <a:r>
              <a:rPr lang="en-US" sz="2200" dirty="0"/>
              <a:t>The disposal of long-lived </a:t>
            </a:r>
            <a:r>
              <a:rPr lang="en-US" sz="2200" baseline="30000" dirty="0"/>
              <a:t>14</a:t>
            </a:r>
            <a:r>
              <a:rPr lang="en-US" sz="2200" dirty="0"/>
              <a:t>C and the recovery of expensive </a:t>
            </a:r>
            <a:r>
              <a:rPr lang="en-US" sz="2200" baseline="30000" dirty="0"/>
              <a:t>15</a:t>
            </a:r>
            <a:r>
              <a:rPr lang="en-US" sz="2200" dirty="0"/>
              <a:t>N are key topics in reprocessing</a:t>
            </a:r>
          </a:p>
          <a:p>
            <a:r>
              <a:rPr lang="en-US" sz="2200" dirty="0" err="1"/>
              <a:t>Hydrochemical</a:t>
            </a:r>
            <a:r>
              <a:rPr lang="en-US" sz="2200" dirty="0"/>
              <a:t> processes include the direct dissolution of spent nitride fuel in HNO3 and the </a:t>
            </a:r>
            <a:r>
              <a:rPr lang="en-US" sz="2200" dirty="0" err="1"/>
              <a:t>voloxidation</a:t>
            </a:r>
            <a:r>
              <a:rPr lang="en-US" sz="2200" dirty="0"/>
              <a:t> of spent nitride fuel followed by the dissolution in HNO3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0C32A-2F3D-2548-825D-45F4E8A1D3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product of </a:t>
            </a:r>
            <a:r>
              <a:rPr lang="en-US" sz="2200" dirty="0" err="1"/>
              <a:t>hydrochemical</a:t>
            </a:r>
            <a:r>
              <a:rPr lang="en-US" sz="2200" dirty="0"/>
              <a:t> reprocessing is the nitric solution of </a:t>
            </a:r>
            <a:r>
              <a:rPr lang="en-US" sz="2200" dirty="0" err="1"/>
              <a:t>U+Pu</a:t>
            </a:r>
            <a:r>
              <a:rPr lang="en-US" sz="2200" dirty="0"/>
              <a:t> to be converted to oxide, and then to nitride by carbothermic reduction</a:t>
            </a:r>
          </a:p>
          <a:p>
            <a:r>
              <a:rPr lang="en-US" sz="2200" dirty="0"/>
              <a:t>Pyrochemical processing similar to that for metallic fuel can also be applied for nitrides</a:t>
            </a:r>
          </a:p>
          <a:p>
            <a:r>
              <a:rPr lang="en-US" sz="2200" dirty="0"/>
              <a:t>Conversion to an oxide may be performed for the purpose of N-15 recovering via exposure to air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69280-E9CC-8C4C-98D2-96C6DB16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11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1878-00CA-8F4C-87E0-758D93D0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Nitride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8B896-E415-2B4B-91EE-7CCDDACE44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Similar to carbide fuels, preparation of nitrides from either metallic sources or from the </a:t>
            </a:r>
            <a:r>
              <a:rPr lang="en-US" sz="2200" dirty="0" err="1"/>
              <a:t>hydriding</a:t>
            </a:r>
            <a:r>
              <a:rPr lang="en-US" sz="2200" dirty="0"/>
              <a:t>-dehydriding process were explored in the 1960s and remain an option for laboratory implementation</a:t>
            </a:r>
          </a:p>
          <a:p>
            <a:r>
              <a:rPr lang="en-US" sz="2200" dirty="0"/>
              <a:t>These reactions are exothermic and should be carried out slowly by temperature cycling for better control of the products</a:t>
            </a:r>
          </a:p>
          <a:p>
            <a:r>
              <a:rPr lang="en-US" sz="2200" dirty="0"/>
              <a:t>It is difficult to apply the metal or hydride route to a technological fuel production line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5C040-3C32-1548-83F7-0BA1D19029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These processes include the nitridation of U or Pu metal in N2 or NH3 at 1073–1173 K, arc-melting of U or Pu metal under N2 pressure, nitridation of fine-grained U or Pu powder formed by the decomposition of hydrides with N2 or NH3 and direct reaction of UH3 or PuH</a:t>
            </a:r>
            <a:r>
              <a:rPr lang="en-US" sz="2200" baseline="-25000" dirty="0"/>
              <a:t>2.7 </a:t>
            </a:r>
            <a:r>
              <a:rPr lang="en-US" sz="2200" dirty="0"/>
              <a:t>with N2 or NH3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71DDD-2697-F04E-8EED-29C10B6E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6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1212-DE00-4E47-943C-0378CBEF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Carbothermic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9ADF2-AFD8-234E-BA7A-F9C6C4574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Carbothermic reduction is the most widely used process for preparing nitride fuel</a:t>
            </a:r>
          </a:p>
          <a:p>
            <a:r>
              <a:rPr lang="en-US" sz="2200" dirty="0"/>
              <a:t>The starting material is a dioxide and carbon, and the general reaction is</a:t>
            </a:r>
          </a:p>
          <a:p>
            <a:endParaRPr lang="en-US" sz="2200" dirty="0"/>
          </a:p>
          <a:p>
            <a:r>
              <a:rPr lang="en-US" sz="2200" dirty="0"/>
              <a:t>The mixture of dioxide and carbon is heated in N2 gas stream, usually at 1773–1973 K</a:t>
            </a:r>
          </a:p>
          <a:p>
            <a:r>
              <a:rPr lang="en-US" sz="2200" dirty="0"/>
              <a:t>An excess amount of carbon is usually added to the mixture to reduce the oxygen content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D1222-F8F2-2141-9E11-5AB9C7210A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residual carbon is removed from the products by heating in a N2-H2 stream</a:t>
            </a:r>
          </a:p>
          <a:p>
            <a:r>
              <a:rPr lang="en-US" sz="2200" dirty="0"/>
              <a:t>The initial C/MO2 mixing ratio was historically chosen at 2.2–2.5 for the preparation of UN and (</a:t>
            </a:r>
            <a:r>
              <a:rPr lang="en-US" sz="2200" dirty="0" err="1"/>
              <a:t>U,Pu</a:t>
            </a:r>
            <a:r>
              <a:rPr lang="en-US" sz="2200" dirty="0"/>
              <a:t>)N</a:t>
            </a:r>
          </a:p>
          <a:p>
            <a:r>
              <a:rPr lang="en-US" sz="2200" dirty="0"/>
              <a:t>For the preparation of UN and (</a:t>
            </a:r>
            <a:r>
              <a:rPr lang="en-US" sz="2200" dirty="0" err="1"/>
              <a:t>U,Pu</a:t>
            </a:r>
            <a:r>
              <a:rPr lang="en-US" sz="2200" dirty="0"/>
              <a:t>)N, the atmosphere is changed to </a:t>
            </a:r>
            <a:r>
              <a:rPr lang="en-US" sz="2200" dirty="0" err="1"/>
              <a:t>Ar</a:t>
            </a:r>
            <a:r>
              <a:rPr lang="en-US" sz="2200" dirty="0"/>
              <a:t> or He from N2 or N2–H2 to prevent the formation of higher nitrides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5D283-6276-634A-AE4C-FEF72C627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526AE-6358-764D-862C-CFBD3CACC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93"/>
          <a:stretch/>
        </p:blipFill>
        <p:spPr>
          <a:xfrm>
            <a:off x="1366079" y="3849706"/>
            <a:ext cx="4013200" cy="3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5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91D6-9E84-F444-AC12-8E0A9B28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Carbothermic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BAA2F-DBDD-344C-A6B2-0B3215E95D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Typical impurities in nitride fuel prepared by carbothermic reduction are oxygen and carbon</a:t>
            </a:r>
          </a:p>
          <a:p>
            <a:r>
              <a:rPr lang="en-US" sz="2200" dirty="0"/>
              <a:t>The level of impurities can be kept lower than 1000 ppm for both oxygen and carbon by adjusting the initial C/MO2 mixing ratio</a:t>
            </a:r>
          </a:p>
          <a:p>
            <a:r>
              <a:rPr lang="en-US" sz="2200" dirty="0"/>
              <a:t>Carbonitrides (U/Pu-C-N) have complete solubility in the MN systems, while oxides have solubility around 10%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A8442-E9E2-AE47-B42B-2B2400A274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MA-N can be manufactured in the same way, but has different C, N, and O potentials, requiring slightly different mixtures of streams</a:t>
            </a:r>
          </a:p>
          <a:p>
            <a:r>
              <a:rPr lang="en-US" sz="2200" dirty="0"/>
              <a:t>Am also has a high vapor pressure and it is a challenge to keep it from vaporizing during fabrication</a:t>
            </a:r>
          </a:p>
          <a:p>
            <a:r>
              <a:rPr lang="en-US" sz="2200" dirty="0"/>
              <a:t>This requires operating at lower temperatures for the N2 stream</a:t>
            </a:r>
          </a:p>
          <a:p>
            <a:r>
              <a:rPr lang="en-US" sz="2200" dirty="0"/>
              <a:t>Unlike carbides, Pu volatilization is not an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B219D-1350-FA40-9552-D375C8FB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7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DC9269-B59F-414E-BE68-2EA4F5C6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4418289"/>
            <a:ext cx="5092976" cy="2120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4E1AB-6190-4C48-BCF7-45148FF3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Nitride Pellets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73539-8B67-6547-BCDC-B8469018A5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Nitride fuel pellets are usually prepared by a classical powder metallurgical manner; the product of carbothermic reduction is ground to powder by use of a ball mill, pressed into green pellets and sintered in a furnace at 1923–2023 K</a:t>
            </a:r>
          </a:p>
          <a:p>
            <a:r>
              <a:rPr lang="en-US" sz="2000" dirty="0"/>
              <a:t>Actinide nitride powder has a low sinter-ability in comparison with that of oxide or carbide powder, which is derived from a low diffusion rate of metal atoms in mononitrides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01773-EE77-384D-916C-3681711465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A high sintering temperature (i.e., T&gt;1973 K) is necessary for preparing dense UN or (</a:t>
            </a:r>
            <a:r>
              <a:rPr lang="en-US" sz="2000" dirty="0" err="1"/>
              <a:t>U,Pu</a:t>
            </a:r>
            <a:r>
              <a:rPr lang="en-US" sz="2000" dirty="0"/>
              <a:t>)N pellets higher than 90% TD</a:t>
            </a:r>
          </a:p>
          <a:p>
            <a:r>
              <a:rPr lang="en-US" sz="2000" dirty="0"/>
              <a:t>Oxygen impurities tend to promote the sintering of UN, but greater than 1 wt% decreases the density and results in an overly fine grain structure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DB4CF-AF54-374C-BD6E-8080D04B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81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8D6A-02F7-28D7-AFFC-68D71A35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Nitrogen 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E3688-A6A4-7681-88E7-4E45058DD3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Nitrogen enrichment is critical for utilization in thermal reactors, and provides significant benefits for fast reactors</a:t>
            </a:r>
          </a:p>
          <a:p>
            <a:r>
              <a:rPr lang="en-US" sz="2200" dirty="0"/>
              <a:t>The cost of nitrogen enrichment is currently about 10x that which is needed to economical fuel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3E821-EDFC-D019-E27D-3ACC54D3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79A9C-A202-92A7-E9D2-4CE43D695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304" y="2115445"/>
            <a:ext cx="4254500" cy="355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32715-9D11-24C0-FDF4-CF6A68F09874}"/>
              </a:ext>
            </a:extLst>
          </p:cNvPr>
          <p:cNvSpPr txBox="1"/>
          <p:nvPr/>
        </p:nvSpPr>
        <p:spPr>
          <a:xfrm>
            <a:off x="7001304" y="5818389"/>
            <a:ext cx="4348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Helvetica" pitchFamily="2" charset="0"/>
              </a:rPr>
              <a:t>UN pellet produced by spark plasma sintering</a:t>
            </a:r>
          </a:p>
        </p:txBody>
      </p:sp>
    </p:spTree>
    <p:extLst>
      <p:ext uri="{BB962C8B-B14F-4D97-AF65-F5344CB8AC3E}">
        <p14:creationId xmlns:p14="http://schemas.microsoft.com/office/powerpoint/2010/main" val="180786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1343-7E3B-BF45-9EF4-B0130089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B3387-0B48-9C46-9281-C5F4A164D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4157663"/>
          </a:xfrm>
        </p:spPr>
        <p:txBody>
          <a:bodyPr/>
          <a:lstStyle/>
          <a:p>
            <a:r>
              <a:rPr lang="en-US" sz="2200" dirty="0"/>
              <a:t>Nitrides have a higher U density and higher thermal conductivity than oxides, with a higher melting point than carbides</a:t>
            </a:r>
          </a:p>
          <a:p>
            <a:r>
              <a:rPr lang="en-US" sz="2200" dirty="0"/>
              <a:t>Difficult fabrication, requiring atmospheric controls and enrichment of N, especially in thermal or transmutation applications</a:t>
            </a:r>
          </a:p>
          <a:p>
            <a:r>
              <a:rPr lang="en-US" sz="2200" dirty="0"/>
              <a:t>Carbothermic reduction is the primary fabrication route</a:t>
            </a:r>
          </a:p>
          <a:p>
            <a:r>
              <a:rPr lang="en-US" sz="2200" dirty="0"/>
              <a:t>Very few irradiations have been performed, none to especially high burnups</a:t>
            </a:r>
          </a:p>
          <a:p>
            <a:r>
              <a:rPr lang="en-US" sz="2200" dirty="0"/>
              <a:t>Three stages in temperature, with gap closure leading to steady state behavior</a:t>
            </a:r>
          </a:p>
          <a:p>
            <a:r>
              <a:rPr lang="en-US" sz="2200" dirty="0"/>
              <a:t>Nitride fuel undergoes restructuring, with central porous region, large grained region, and as-fabricated microstructure</a:t>
            </a:r>
          </a:p>
          <a:p>
            <a:r>
              <a:rPr lang="en-US" sz="2200" dirty="0"/>
              <a:t>FCMI is a key life limiting phenomenon due to little creep in UN fuels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E56AE-70A3-094D-82C5-3DE09B9C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33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Cooled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6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937B-6E61-A745-89AD-CD7725F9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ALFRED 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63B0-473C-9C44-828F-F510C0A28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759388" cy="4157663"/>
          </a:xfrm>
        </p:spPr>
        <p:txBody>
          <a:bodyPr/>
          <a:lstStyle/>
          <a:p>
            <a:r>
              <a:rPr lang="en-US" sz="2400" dirty="0"/>
              <a:t>ALFRED, the advanced lead-cooled fast reactor European demonstrator</a:t>
            </a:r>
          </a:p>
          <a:p>
            <a:r>
              <a:rPr lang="en-US" sz="2400" dirty="0"/>
              <a:t>ALFRED is a planned demonstrator reactor designed with the specific purpose to test and qualify innovative components and procedures to be used in commercial reactors</a:t>
            </a:r>
          </a:p>
          <a:p>
            <a:r>
              <a:rPr lang="en-US" sz="2400" dirty="0"/>
              <a:t>Pool type, MOX hollowed fuel pellets, natural and forced circulation</a:t>
            </a:r>
          </a:p>
          <a:p>
            <a:r>
              <a:rPr lang="en-US" sz="2400" dirty="0"/>
              <a:t>Planned commercial operation in 2035-2040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9C38B6-6504-3F49-9AAE-C312D49420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86457" y="1968500"/>
            <a:ext cx="3207086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8DA7B-4DEA-494D-83E8-FD49593C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83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98CF-D290-5B48-A527-C9D88D37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FB9E-7F06-1E43-AD25-87B4B04B8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Wrapped up carbides</a:t>
            </a:r>
          </a:p>
          <a:p>
            <a:r>
              <a:rPr lang="en-US" sz="2200" dirty="0"/>
              <a:t>FCCI, primary concern is carburization, formatting of Cr-C precipitates along grain boundaries and then crystallographic planes; governed by C diffusion into the cladding; FCCI is worse for Na-bonded pins, as C transport to cladding is faster</a:t>
            </a:r>
          </a:p>
          <a:p>
            <a:r>
              <a:rPr lang="en-US" sz="2200" dirty="0"/>
              <a:t>Carbide fabrication: carbothermic reduction</a:t>
            </a:r>
          </a:p>
          <a:p>
            <a:r>
              <a:rPr lang="en-US" sz="2200" dirty="0"/>
              <a:t>Started on nitrides</a:t>
            </a:r>
          </a:p>
          <a:p>
            <a:r>
              <a:rPr lang="en-US" sz="2200" dirty="0"/>
              <a:t>Similar benefits to UC fuels, options for reprocessing, interest from a variety of reactor concepts</a:t>
            </a:r>
          </a:p>
          <a:p>
            <a:r>
              <a:rPr lang="en-US" sz="2200" dirty="0"/>
              <a:t>UN and U2N3 are main phases</a:t>
            </a:r>
          </a:p>
          <a:p>
            <a:r>
              <a:rPr lang="en-US" sz="2200" dirty="0"/>
              <a:t>Same pin design types as carbides; similar fuel surface temperature evolution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E7BC0-4DA6-2E40-A3B2-211A244F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8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4F6E-3B0D-2445-94AE-26592AB8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ALFRED 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EA109-B50B-3646-9A71-551EEBF76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4511040" cy="4157663"/>
          </a:xfrm>
        </p:spPr>
        <p:txBody>
          <a:bodyPr/>
          <a:lstStyle/>
          <a:p>
            <a:r>
              <a:rPr lang="en-US" sz="2200" dirty="0"/>
              <a:t>ALFRED plans to operate in a staged manner for licensing purposes, ramping up activities</a:t>
            </a:r>
          </a:p>
          <a:p>
            <a:r>
              <a:rPr lang="en-US" sz="2200" dirty="0"/>
              <a:t>Currently planned materials are listed for the different stages, relying heavily on coatings and austenitic steels</a:t>
            </a:r>
          </a:p>
          <a:p>
            <a:r>
              <a:rPr lang="en-US" sz="2200" dirty="0"/>
              <a:t>An example 15-15Ti steel in the US is D9</a:t>
            </a:r>
          </a:p>
          <a:p>
            <a:r>
              <a:rPr lang="en-US" sz="2200" dirty="0"/>
              <a:t>Different reactor concepts with different candidate materials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4AE86-4CCD-AA4D-84B1-9A2E6F88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83C83-2757-6548-8F38-FFD24928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505" y="2366593"/>
            <a:ext cx="6424190" cy="1205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17974-B781-4347-B301-75838AFA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29" y="3970140"/>
            <a:ext cx="6491941" cy="141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55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6539-AF5F-DC42-BBDF-CB879235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D500-36F6-8D46-B809-9BCE16645D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challenge of using heavy liquid metal coolant (lead and lead-bismuth) is the compatibility with structural materials at high temperature</a:t>
            </a:r>
          </a:p>
          <a:p>
            <a:r>
              <a:rPr lang="en-US" sz="2200" dirty="0"/>
              <a:t>Pb and lead-bismuth eutectic (LBE) provide highly corrosive conditions for most structural and cladding materials</a:t>
            </a:r>
          </a:p>
          <a:p>
            <a:r>
              <a:rPr lang="en-US" sz="2200" dirty="0"/>
              <a:t>This is most problematic for thin-walled components such as cladding tubes or heat exchangers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1A7AB-1700-BF4A-8B1F-464A9948A7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Corrosion in Pb and LBE is due to the dissolution of different constituent elements, their transport, and their chemical reactions with oxygen and nitrogen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0C8A-EF1D-E644-B75E-95DA1A1D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026" name="Picture 2" descr="Solved Figure 1 on the next page presents the phase diagram ...">
            <a:extLst>
              <a:ext uri="{FF2B5EF4-FFF2-40B4-BE49-F238E27FC236}">
                <a16:creationId xmlns:a16="http://schemas.microsoft.com/office/drawing/2014/main" id="{EFB4D0B0-F71E-8557-13DF-5C57B80C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80" y="3679703"/>
            <a:ext cx="4389039" cy="310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6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7921-E6AE-AB49-89F2-01E29C62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Accelerated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5E4D-711D-DC40-B24B-A761C1E85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953761" cy="4157663"/>
          </a:xfrm>
        </p:spPr>
        <p:txBody>
          <a:bodyPr/>
          <a:lstStyle/>
          <a:p>
            <a:r>
              <a:rPr lang="en-US" sz="2400" dirty="0"/>
              <a:t>At low flow velocity, the corrosion is controlled by mass transfer, that is by diffusion of dissolved elements in the boundary layer</a:t>
            </a:r>
          </a:p>
          <a:p>
            <a:r>
              <a:rPr lang="en-US" sz="2400" dirty="0"/>
              <a:t>When the flow velocity increases, the thickness of the laminar boundary layer decreases, leading to an increase of the corrosion rate; the enhanced flow velocity locally reduces the corrosion product concentration at the interface, further promoting the diffusion process in the boundary layer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026A41-B664-1641-8BF3-29F8DC5A5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3360" y="2108312"/>
            <a:ext cx="5384800" cy="38780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A8B93-4DCC-4A4C-8F18-F4FB0EED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12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7921-E6AE-AB49-89F2-01E29C62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Accelerated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5E4D-711D-DC40-B24B-A761C1E85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953761" cy="4157663"/>
          </a:xfrm>
        </p:spPr>
        <p:txBody>
          <a:bodyPr/>
          <a:lstStyle/>
          <a:p>
            <a:r>
              <a:rPr lang="en-US" sz="2400" dirty="0"/>
              <a:t>When the velocity is high enough to “clean” the surface of the solid metal from the corrosion products, the corrosion becomes flow-independent and therefore it is considered reaction rate controlled</a:t>
            </a:r>
          </a:p>
          <a:p>
            <a:r>
              <a:rPr lang="en-US" sz="2400" dirty="0"/>
              <a:t>At higher flow velocities, above a critical value, erosion-corrosion and also cavitation-corrosion may occur, leading to a significant increase of the corrosion rate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026A41-B664-1641-8BF3-29F8DC5A5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3360" y="2108312"/>
            <a:ext cx="5384800" cy="38780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A8B93-4DCC-4A4C-8F18-F4FB0EED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6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B7DE-A5FC-5C49-9F93-BF048CBA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F32B8-A468-1944-B947-FE21DA91F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361355" cy="4157663"/>
          </a:xfrm>
        </p:spPr>
        <p:txBody>
          <a:bodyPr/>
          <a:lstStyle/>
          <a:p>
            <a:r>
              <a:rPr lang="en-US" sz="2400" dirty="0"/>
              <a:t>A factor that has a considerable effect on the corrosion rate processes is the presence of nonmetallic impurities such as carbon, nitrogen, and oxygen</a:t>
            </a:r>
          </a:p>
          <a:p>
            <a:r>
              <a:rPr lang="en-US" sz="2400" dirty="0"/>
              <a:t>Impurity elements can take part in corrosion reactions and can form compounds with dissolved species</a:t>
            </a:r>
          </a:p>
          <a:p>
            <a:r>
              <a:rPr lang="en-US" sz="2400" dirty="0"/>
              <a:t>Oxides of the steel components are more stable than the LBE, and thus a Fe-Cr oxide layer on steel surfaces can protect the structural materials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5C2F9-FE2D-C64D-A882-CE3CDB4DB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0989" y="1968500"/>
            <a:ext cx="3518022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25530-FF5D-C948-A329-3216396E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9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75B9-C967-F243-A088-3600ACB4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Passivation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0934-139A-F741-8536-335BEEB47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400" dirty="0"/>
              <a:t>Adequate control of the oxygen concentration allows one to maintain the Fe-Cr oxide film, without oxidizing the LBE</a:t>
            </a:r>
          </a:p>
          <a:p>
            <a:r>
              <a:rPr lang="en-US" sz="2400" dirty="0"/>
              <a:t>If insufficient oxygen is present, the steel will suffer dissolution corrosion</a:t>
            </a:r>
          </a:p>
          <a:p>
            <a:r>
              <a:rPr lang="en-US" sz="2400" dirty="0"/>
              <a:t>The oxide layer can form as a multi-layered structure dependent upon O content, temperature, and flow, with Fe3O4 and FeCrO2 phases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7B0CB6-5A84-D74B-99E0-3D59BBA714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57297"/>
            <a:ext cx="5384800" cy="39800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C08E3-AF7E-EF42-9242-DE111770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98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F4CE-7176-394A-97F4-3445C87B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1407-96FF-9246-998F-9F46A5EFE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12715" cy="4157663"/>
          </a:xfrm>
        </p:spPr>
        <p:txBody>
          <a:bodyPr/>
          <a:lstStyle/>
          <a:p>
            <a:r>
              <a:rPr lang="en-US" sz="2400" dirty="0"/>
              <a:t>Liquid metal embrittlement (LME) is a known phenomenon, but its mechanism is not fully understood</a:t>
            </a:r>
          </a:p>
          <a:p>
            <a:r>
              <a:rPr lang="en-US" sz="2400" dirty="0"/>
              <a:t>Contact with LM causes a decrease in ductility, resulting in a premature brittle failure in an otherwise ductile material</a:t>
            </a:r>
          </a:p>
          <a:p>
            <a:r>
              <a:rPr lang="en-US" sz="2400" dirty="0"/>
              <a:t>LME occurs by nucleation of a crack at the wetted surface of a solid and the subsequent propagation into the bulk until ultimate failure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9E11C8-075C-E447-A1F2-8AD1C9DBA3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0950" y="2142331"/>
            <a:ext cx="5118100" cy="3810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D423A-AB32-7841-B219-26F72598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13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C313-AC80-3940-A23B-C3F6B865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824B7-D49F-4248-BB19-99F4607AB5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loss of ductility of solid metals when in contact with liquid metal appears to be limited to a particular temperature range known as the ductility trough</a:t>
            </a:r>
          </a:p>
          <a:p>
            <a:r>
              <a:rPr lang="en-US" sz="2400" dirty="0"/>
              <a:t>For the F/M T91 steel in liquid lead, a ductility trough between 160C and 425C was found</a:t>
            </a:r>
          </a:p>
          <a:p>
            <a:r>
              <a:rPr lang="en-US" sz="2400" dirty="0"/>
              <a:t>The ductility trough is detected by following the evolution of the ultimate tensile stress or energy to rupture with temperature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A18A3-C9BD-9F4D-9D88-1CE811DFCE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working theory on LME is based on a reduction of the surface energy by absorption of liquid metal atoms at the crack tip of the solid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92F74-7C38-4041-B43B-A5C56AB0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8D41C-D7CA-6049-B0A1-099AE640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470" y="3937299"/>
            <a:ext cx="2570916" cy="29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2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515C-2911-8E42-8BF0-56F3F311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Module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EA3F8-1FBA-CF4C-80C5-98B5AB067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4157663"/>
          </a:xfrm>
        </p:spPr>
        <p:txBody>
          <a:bodyPr/>
          <a:lstStyle/>
          <a:p>
            <a:r>
              <a:rPr lang="en-US" sz="2400" dirty="0"/>
              <a:t>This concludes our module 3</a:t>
            </a:r>
          </a:p>
          <a:p>
            <a:r>
              <a:rPr lang="en-US" sz="2400" dirty="0"/>
              <a:t>Exam will take place next Thursday (11/2)</a:t>
            </a:r>
          </a:p>
          <a:p>
            <a:r>
              <a:rPr lang="en-US" sz="2400" dirty="0"/>
              <a:t>Will cover molten salts, carbides and nitrides, and Pb-cooled reactors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5B91A-353F-C840-9DB8-C36688B9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8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BEB9-4892-864E-B1F2-CC12B1A9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63FAF-CFBB-EC45-8549-80E177EDC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74641" cy="4157663"/>
          </a:xfrm>
        </p:spPr>
        <p:txBody>
          <a:bodyPr/>
          <a:lstStyle/>
          <a:p>
            <a:r>
              <a:rPr lang="en-US" sz="2200" dirty="0"/>
              <a:t>Fission products can form various nitride phases in the fuel matrix</a:t>
            </a:r>
          </a:p>
          <a:p>
            <a:r>
              <a:rPr lang="en-US" sz="2200" dirty="0"/>
              <a:t>Noble gases will not react with N, and volatile species (Cs, I, </a:t>
            </a:r>
            <a:r>
              <a:rPr lang="en-US" sz="2200" dirty="0" err="1"/>
              <a:t>Te</a:t>
            </a:r>
            <a:r>
              <a:rPr lang="en-US" sz="2200" dirty="0"/>
              <a:t>) will form volatile compounds</a:t>
            </a:r>
          </a:p>
          <a:p>
            <a:r>
              <a:rPr lang="en-US" sz="2200" dirty="0"/>
              <a:t>Pd, Rh, Ru, Mo, Tc form metallic precipitates</a:t>
            </a:r>
          </a:p>
          <a:p>
            <a:r>
              <a:rPr lang="en-US" sz="2200" dirty="0"/>
              <a:t>Rare earths and transition metals are dissolved in the U/Pu-N matrix</a:t>
            </a:r>
          </a:p>
          <a:p>
            <a:r>
              <a:rPr lang="en-US" sz="2200" dirty="0"/>
              <a:t>The N/U ratio was evaluated and reported to increase by 2% at a burnup of 10%</a:t>
            </a:r>
          </a:p>
          <a:p>
            <a:r>
              <a:rPr lang="en-US" sz="2200" dirty="0"/>
              <a:t>The increase in N can form U2N3 phases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729DAC-4C9A-F144-8288-C1A45B7577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9663" y="1968500"/>
            <a:ext cx="4914900" cy="3390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F60A1-5FD8-1A4A-BCD7-A135A888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3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E838-7768-7F46-AB19-03237022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Nitride Restructuring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FFEA-C8C5-B44E-886C-F69B8FC4F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4"/>
            <a:ext cx="11098696" cy="2106540"/>
          </a:xfrm>
        </p:spPr>
        <p:txBody>
          <a:bodyPr/>
          <a:lstStyle/>
          <a:p>
            <a:r>
              <a:rPr lang="en-US" sz="2200" dirty="0"/>
              <a:t>Because of relatively low fuel temperature and temperature gradient, the restructuring of (</a:t>
            </a:r>
            <a:r>
              <a:rPr lang="en-US" sz="2200" dirty="0" err="1"/>
              <a:t>U,Pu</a:t>
            </a:r>
            <a:r>
              <a:rPr lang="en-US" sz="2200" dirty="0"/>
              <a:t>)N fuel is mild in comparison to MOX fuel for fast reactors</a:t>
            </a:r>
          </a:p>
          <a:p>
            <a:r>
              <a:rPr lang="en-US" sz="2200" dirty="0"/>
              <a:t>For He bonded pins at high power, restructuring does occur with three distinct zones</a:t>
            </a:r>
          </a:p>
          <a:p>
            <a:r>
              <a:rPr lang="en-US" sz="2200" dirty="0"/>
              <a:t>Zone 1 is found in the central of the fuel pellet was characterized by very porous structure; a small central hole was sometimes observed (not due to pore migration)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71BDE-8D4E-1145-B2E7-D911EB89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6D300-E1EC-1A48-8E82-DBFFB3501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2" y="3937000"/>
            <a:ext cx="78867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2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E838-7768-7F46-AB19-03237022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Nitride Restructuring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DFFEA-C8C5-B44E-886C-F69B8FC4F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4"/>
            <a:ext cx="10972800" cy="2106540"/>
          </a:xfrm>
        </p:spPr>
        <p:txBody>
          <a:bodyPr/>
          <a:lstStyle/>
          <a:p>
            <a:r>
              <a:rPr lang="en-US" sz="2200" dirty="0"/>
              <a:t>Zone 2 is found in MOX fuels and sometimes in carbide fuels, but NOT in UN fuels</a:t>
            </a:r>
          </a:p>
          <a:p>
            <a:r>
              <a:rPr lang="en-US" sz="2200" dirty="0"/>
              <a:t>Zone 3 displays grain growth, grain boundary bubbles, and healing of cracks</a:t>
            </a:r>
          </a:p>
          <a:p>
            <a:r>
              <a:rPr lang="en-US" sz="2200" dirty="0"/>
              <a:t>Zone 4 has the as-fabricated structure, low swelling, small bubbles</a:t>
            </a:r>
          </a:p>
          <a:p>
            <a:r>
              <a:rPr lang="en-US" sz="2200" dirty="0"/>
              <a:t>Fission gas release is prevalent in zone 1 and zone 3, with large amount of UN swelling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71BDE-8D4E-1145-B2E7-D911EB89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6D300-E1EC-1A48-8E82-DBFFB3501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2" y="3937000"/>
            <a:ext cx="78867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1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8C543C-235E-8E90-70AE-3146FE6D5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168" y="5724805"/>
            <a:ext cx="3939208" cy="9848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3C133-DE12-E649-91C5-EA8F6122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5E5C7-0644-DF47-8990-D6B12F0D0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755296" cy="4157663"/>
          </a:xfrm>
        </p:spPr>
        <p:txBody>
          <a:bodyPr/>
          <a:lstStyle/>
          <a:p>
            <a:r>
              <a:rPr lang="en-US" sz="2200" dirty="0"/>
              <a:t>It is generally known that FP gas release of nitride fuel is much lower than that of MOX fuel; Likely due to lower temperatures</a:t>
            </a:r>
          </a:p>
          <a:p>
            <a:r>
              <a:rPr lang="en-US" sz="2200" dirty="0"/>
              <a:t>There have been no systematic results dealing with fission gas release of nitride fuel, due to limited irradiations</a:t>
            </a:r>
          </a:p>
          <a:p>
            <a:r>
              <a:rPr lang="en-US" sz="2200" dirty="0"/>
              <a:t>Gas release will be influenced by burnup, pellet density, grain size, the characteristics of porosities, and temperature</a:t>
            </a:r>
          </a:p>
          <a:p>
            <a:r>
              <a:rPr lang="en-US" sz="2200" dirty="0"/>
              <a:t>Different relations have been developed to account for these factors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2A2875-53FE-094E-A079-57D6C77F59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77229" y="1968503"/>
            <a:ext cx="3139942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8C85F-FE84-204E-A28B-5D0889B2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2668D-1B69-C947-9252-219AD69ED34D}"/>
              </a:ext>
            </a:extLst>
          </p:cNvPr>
          <p:cNvSpPr txBox="1"/>
          <p:nvPr/>
        </p:nvSpPr>
        <p:spPr>
          <a:xfrm>
            <a:off x="8388626" y="6126166"/>
            <a:ext cx="229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Fuel at 4.3% FIMA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BAAA6E-F6F4-B335-7275-0D5E9300A42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9273209" y="4721087"/>
            <a:ext cx="263387" cy="1405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206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A570-DDCB-DE43-927F-B686A3CE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 and FCMI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2174-AE43-9641-9223-8613A05C6A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Since FG release is low, its possible that swelling is large</a:t>
            </a:r>
          </a:p>
          <a:p>
            <a:r>
              <a:rPr lang="en-US" sz="2200" dirty="0"/>
              <a:t>Volumetric swelling is caused by the accumulation of solid FP and crack formation in the pellets</a:t>
            </a:r>
          </a:p>
          <a:p>
            <a:r>
              <a:rPr lang="en-US" sz="2200" dirty="0"/>
              <a:t>The volumetric swelling rate of (</a:t>
            </a:r>
            <a:r>
              <a:rPr lang="en-US" sz="2200" dirty="0" err="1"/>
              <a:t>U,Pu</a:t>
            </a:r>
            <a:r>
              <a:rPr lang="en-US" sz="2200" dirty="0"/>
              <a:t>)N fuel irradiated to 9.3% FIMA was evaluated at 1.83% per FIMA% without the constraint of the cladding tube</a:t>
            </a:r>
          </a:p>
          <a:p>
            <a:r>
              <a:rPr lang="en-US" sz="2200" dirty="0"/>
              <a:t>This is considerably higher than UO2 fuels, and lower than metallic fuels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56485-D3F6-9749-8638-142601EA62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creep rate of (</a:t>
            </a:r>
            <a:r>
              <a:rPr lang="en-US" sz="2200" dirty="0" err="1"/>
              <a:t>U,Pu</a:t>
            </a:r>
            <a:r>
              <a:rPr lang="en-US" sz="2200" dirty="0"/>
              <a:t>)N fuel is low in comparison with MOX or metallic fuel at operating temperatures due to a slow diffusion rate of metal atoms in nitride fuel</a:t>
            </a:r>
          </a:p>
          <a:p>
            <a:r>
              <a:rPr lang="en-US" sz="2200" dirty="0"/>
              <a:t>Thus, focus has been placed upon the degree of FCMI in UN fuels</a:t>
            </a:r>
          </a:p>
          <a:p>
            <a:r>
              <a:rPr lang="en-US" sz="2200" dirty="0"/>
              <a:t>FCMI in a general sense can be mitigated by the reduced TD and operating at a reasonable linear power (&lt;100kW/m)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507994-CA66-1845-89D7-73F805E5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5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6E0E-FCF6-1263-5ECB-BCFCAB791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 and FCMI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9EAF7-1997-3BAA-344A-00A5480F16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High power He-bonded pins with high TD caused a number of cladding failures, leading to suggested conditions of &lt;80 kW/m and TD ~ 75%</a:t>
            </a:r>
          </a:p>
          <a:p>
            <a:r>
              <a:rPr lang="en-US" sz="2400" dirty="0"/>
              <a:t>Thus, FG swelling is is highly temperature dependent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D0262-A3BF-8107-50C6-7038505F73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Solid swelling is estimated at 0.5% per % FIMA</a:t>
            </a:r>
          </a:p>
          <a:p>
            <a:r>
              <a:rPr lang="en-US" sz="2400" dirty="0"/>
              <a:t>This is significantly lower than metallic fuels</a:t>
            </a:r>
          </a:p>
          <a:p>
            <a:r>
              <a:rPr lang="en-US" sz="2400" dirty="0"/>
              <a:t>Swelling correlations have been developed taking temperature, burnup, and as-fabricated density into account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5E525-C704-DA39-EFA1-CFAD8E63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41D10-0E9F-C9D3-514F-12489ABA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5373687"/>
            <a:ext cx="4889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00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1933-4715-8EA9-4665-5F1A90DF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DE33-4013-7FEA-0FFC-D7FED68E63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Similar to carbide fuels, but without the problems of carburization</a:t>
            </a:r>
          </a:p>
          <a:p>
            <a:r>
              <a:rPr lang="en-US" sz="2400" dirty="0"/>
              <a:t>Pure UN and </a:t>
            </a:r>
            <a:r>
              <a:rPr lang="en-US" sz="2400" dirty="0" err="1"/>
              <a:t>PuN</a:t>
            </a:r>
            <a:r>
              <a:rPr lang="en-US" sz="2400" dirty="0"/>
              <a:t> are stable with respect to most major cladding constituents</a:t>
            </a:r>
          </a:p>
          <a:p>
            <a:r>
              <a:rPr lang="en-US" sz="2400" dirty="0" err="1"/>
              <a:t>Hypostoichiometric</a:t>
            </a:r>
            <a:r>
              <a:rPr lang="en-US" sz="2400" dirty="0"/>
              <a:t> MN containing free U or Pu should be avoided as a eutectic melting reaction with the cladding can occur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92755-F3D3-EBF2-88FB-61D09D269B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Formation of (</a:t>
            </a:r>
            <a:r>
              <a:rPr lang="en-US" sz="2400" dirty="0" err="1"/>
              <a:t>U,Pu</a:t>
            </a:r>
            <a:r>
              <a:rPr lang="en-US" sz="2400" dirty="0"/>
              <a:t>)Fe2 and (</a:t>
            </a:r>
            <a:r>
              <a:rPr lang="en-US" sz="2400" dirty="0" err="1"/>
              <a:t>U,Pu</a:t>
            </a:r>
            <a:r>
              <a:rPr lang="en-US" sz="2400" dirty="0"/>
              <a:t>)Ni5-type intermetallic compounds – same as carbides</a:t>
            </a:r>
          </a:p>
          <a:p>
            <a:r>
              <a:rPr lang="en-US" sz="2400" dirty="0"/>
              <a:t>In systems with excess N, U2N3 can be stripped of N to form Fe, Ni, and Mo nitrides</a:t>
            </a:r>
          </a:p>
          <a:p>
            <a:r>
              <a:rPr lang="en-US" sz="2400" dirty="0"/>
              <a:t>Thus, </a:t>
            </a:r>
            <a:r>
              <a:rPr lang="en-US" sz="2400" dirty="0" err="1"/>
              <a:t>hyperstoichiometric</a:t>
            </a:r>
            <a:r>
              <a:rPr lang="en-US" sz="2400" dirty="0"/>
              <a:t> UN is less compatible with cladding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5590B-5DCB-EA08-4C95-4061F9A8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29006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6757</TotalTime>
  <Words>2236</Words>
  <Application>Microsoft Macintosh PowerPoint</Application>
  <PresentationFormat>Widescreen</PresentationFormat>
  <Paragraphs>183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Helvetica</vt:lpstr>
      <vt:lpstr>1_NCStateU-horizontal-left-logo</vt:lpstr>
      <vt:lpstr>NE 795: Advanced Reactor Materials</vt:lpstr>
      <vt:lpstr>Last Time</vt:lpstr>
      <vt:lpstr>Fission Products</vt:lpstr>
      <vt:lpstr>Nitride Restructuring</vt:lpstr>
      <vt:lpstr>Nitride Restructuring</vt:lpstr>
      <vt:lpstr>Fission Gas Release</vt:lpstr>
      <vt:lpstr>Swelling and FCMI</vt:lpstr>
      <vt:lpstr>Swelling and FCMI</vt:lpstr>
      <vt:lpstr>FCCI</vt:lpstr>
      <vt:lpstr>Cladding Nitriding</vt:lpstr>
      <vt:lpstr>Reprocessing</vt:lpstr>
      <vt:lpstr>Nitride Fabrication</vt:lpstr>
      <vt:lpstr>Carbothermic Reduction</vt:lpstr>
      <vt:lpstr>Carbothermic Reduction</vt:lpstr>
      <vt:lpstr>Nitride Pellets</vt:lpstr>
      <vt:lpstr>Nitrogen enrichment</vt:lpstr>
      <vt:lpstr>Summary</vt:lpstr>
      <vt:lpstr>Lead Cooled reactors</vt:lpstr>
      <vt:lpstr>ALFRED Reactor</vt:lpstr>
      <vt:lpstr>ALFRED Reactor</vt:lpstr>
      <vt:lpstr>Lead Corrosion</vt:lpstr>
      <vt:lpstr>Flow Accelerated Corrosion</vt:lpstr>
      <vt:lpstr>Flow Accelerated Corrosion</vt:lpstr>
      <vt:lpstr>Impurities</vt:lpstr>
      <vt:lpstr>Oxide Passivation</vt:lpstr>
      <vt:lpstr>Mechanical Property Effects</vt:lpstr>
      <vt:lpstr>LME</vt:lpstr>
      <vt:lpstr>End of Module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44</cp:revision>
  <dcterms:created xsi:type="dcterms:W3CDTF">2021-06-30T18:29:00Z</dcterms:created>
  <dcterms:modified xsi:type="dcterms:W3CDTF">2023-10-24T18:47:32Z</dcterms:modified>
</cp:coreProperties>
</file>